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623" r:id="rId3"/>
    <p:sldId id="616" r:id="rId4"/>
    <p:sldId id="624" r:id="rId5"/>
    <p:sldId id="625" r:id="rId6"/>
    <p:sldId id="622" r:id="rId7"/>
    <p:sldId id="617" r:id="rId8"/>
    <p:sldId id="618" r:id="rId9"/>
    <p:sldId id="257" r:id="rId10"/>
    <p:sldId id="620" r:id="rId11"/>
    <p:sldId id="619" r:id="rId12"/>
    <p:sldId id="741" r:id="rId13"/>
    <p:sldId id="526" r:id="rId14"/>
    <p:sldId id="740" r:id="rId15"/>
    <p:sldId id="73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0"/>
    <p:restoredTop sz="93130"/>
  </p:normalViewPr>
  <p:slideViewPr>
    <p:cSldViewPr snapToGrid="0" snapToObjects="1">
      <p:cViewPr varScale="1">
        <p:scale>
          <a:sx n="131" d="100"/>
          <a:sy n="131" d="100"/>
        </p:scale>
        <p:origin x="1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documentation.org/packages/twitteR/versions/1.1.9/topics/searchTwitter" TargetMode="External"/><Relationship Id="rId2" Type="http://schemas.openxmlformats.org/officeDocument/2006/relationships/hyperlink" Target="https://www.tidytextmining.com/sentimen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5</a:t>
            </a:r>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Sort the data by Total.  What are the top 10 most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The client is expecting a girl!  Omit boys and give the top 10 most popular girl’s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Write these top 10 girl names and their Totals to a CSV file.  Leave out the other columns entirely.</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403568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26679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4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2734029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9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a:xfrm>
            <a:off x="457200" y="1600200"/>
            <a:ext cx="8229600" cy="1143000"/>
          </a:xfrm>
        </p:spPr>
        <p:txBody>
          <a:bodyPr/>
          <a:lstStyle/>
          <a:p>
            <a:r>
              <a:rPr lang="en-US" b="1" dirty="0"/>
              <a:t>NOT ASSIGNED </a:t>
            </a:r>
            <a:r>
              <a:rPr lang="en-US" dirty="0"/>
              <a:t>… ALTERNATIVE QUESTIONS</a:t>
            </a:r>
          </a:p>
        </p:txBody>
      </p:sp>
      <p:sp>
        <p:nvSpPr>
          <p:cNvPr id="5" name="Content Placeholder 4">
            <a:extLst>
              <a:ext uri="{FF2B5EF4-FFF2-40B4-BE49-F238E27FC236}">
                <a16:creationId xmlns:a16="http://schemas.microsoft.com/office/drawing/2014/main" id="{F64BAF18-2759-8A45-9A9B-9BFD983E8280}"/>
              </a:ext>
            </a:extLst>
          </p:cNvPr>
          <p:cNvSpPr>
            <a:spLocks noGrp="1"/>
          </p:cNvSpPr>
          <p:nvPr>
            <p:ph idx="1"/>
          </p:nvPr>
        </p:nvSpPr>
        <p:spPr>
          <a:xfrm>
            <a:off x="457200" y="3359020"/>
            <a:ext cx="8229600" cy="2767143"/>
          </a:xfrm>
        </p:spPr>
        <p:txBody>
          <a:bodyPr/>
          <a:lstStyle/>
          <a:p>
            <a:r>
              <a:rPr lang="en-US" dirty="0"/>
              <a:t>But feel free to answer them for extra practice!</a:t>
            </a:r>
          </a:p>
        </p:txBody>
      </p:sp>
    </p:spTree>
    <p:extLst>
      <p:ext uri="{BB962C8B-B14F-4D97-AF65-F5344CB8AC3E}">
        <p14:creationId xmlns:p14="http://schemas.microsoft.com/office/powerpoint/2010/main" val="94952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lstStyle/>
          <a:p>
            <a:pPr marL="0" indent="0">
              <a:buNone/>
            </a:pPr>
            <a:r>
              <a:rPr lang="en-US" sz="1400" dirty="0"/>
              <a:t>1. On 3-5 PowerPoint slides and using the nycflight13 datasets, complete Exercises 1 – 5 (pages 186-187) from the Wickham text.  </a:t>
            </a:r>
          </a:p>
          <a:p>
            <a:pPr marL="0" indent="0">
              <a:buNone/>
            </a:pPr>
            <a:endParaRPr lang="en-US" sz="1400" dirty="0"/>
          </a:p>
          <a:p>
            <a:pPr marL="0" indent="0">
              <a:buNone/>
            </a:pPr>
            <a:r>
              <a:rPr lang="en-US" sz="1400" dirty="0"/>
              <a:t>2. Using the sentences dataset from </a:t>
            </a:r>
            <a:r>
              <a:rPr lang="en-US" sz="1400" dirty="0" err="1"/>
              <a:t>stringr</a:t>
            </a:r>
            <a:r>
              <a:rPr lang="en-US" sz="1400" dirty="0"/>
              <a:t> (that we used in this Unit) find all contractions and separate out the pieces before and after the apostrophe. Make a bar plot showing the frequency of the piece after the contraction.  </a:t>
            </a:r>
          </a:p>
          <a:p>
            <a:pPr marL="0" indent="0">
              <a:buNone/>
            </a:pPr>
            <a:endParaRPr lang="en-US" sz="1400" dirty="0"/>
          </a:p>
          <a:p>
            <a:pPr marL="0" indent="0">
              <a:buNone/>
            </a:pPr>
            <a:r>
              <a:rPr lang="en-US" sz="1400" dirty="0"/>
              <a:t>3. Using the NYT (New York Times) dataset from the last example in the videos, create an additional visualization.  Bonus: If you have time, improve the classifier if you have an idea of how to do so.  </a:t>
            </a:r>
          </a:p>
          <a:p>
            <a:pPr marL="0" indent="0">
              <a:buNone/>
            </a:pPr>
            <a:endParaRPr lang="en-US" sz="1400" dirty="0"/>
          </a:p>
          <a:p>
            <a:pPr marL="0" indent="0">
              <a:buNone/>
            </a:pPr>
            <a:r>
              <a:rPr lang="en-US" sz="1400" dirty="0"/>
              <a:t>4. Use the Twitter API to download tweets and analyze the frequency of positive and negative words to judge sentiment.  You will need the </a:t>
            </a:r>
            <a:r>
              <a:rPr lang="en-US" sz="1400" dirty="0" err="1"/>
              <a:t>tidytext</a:t>
            </a:r>
            <a:r>
              <a:rPr lang="en-US" sz="1400" dirty="0"/>
              <a:t> package and you can get a list of words that have been tagged as positive and negative using the function call </a:t>
            </a:r>
            <a:r>
              <a:rPr lang="en-US" sz="1400" dirty="0" err="1"/>
              <a:t>get_sentiment</a:t>
            </a:r>
            <a:r>
              <a:rPr lang="en-US" sz="1400" dirty="0"/>
              <a:t>(“</a:t>
            </a:r>
            <a:r>
              <a:rPr lang="en-US" sz="1400" dirty="0" err="1"/>
              <a:t>bing</a:t>
            </a:r>
            <a:r>
              <a:rPr lang="en-US" sz="1400" dirty="0"/>
              <a:t>”). </a:t>
            </a:r>
            <a:r>
              <a:rPr lang="en-US" sz="1400" dirty="0">
                <a:hlinkClick r:id="rId2"/>
              </a:rPr>
              <a:t>https://www.tidytextmining.com/sentiment.html</a:t>
            </a:r>
            <a:r>
              <a:rPr lang="en-US" sz="1400" dirty="0"/>
              <a:t>  You may choose the population of tweets you want to assess.  Examples would be: a) the last 24 hours  b) from the time of Hurricane Katrina c) from two Norman, OK and Austin Texas after the Texas / OU game, etc.  </a:t>
            </a:r>
          </a:p>
          <a:p>
            <a:pPr marL="0" indent="0">
              <a:buNone/>
            </a:pPr>
            <a:r>
              <a:rPr lang="en-US" sz="1400" dirty="0"/>
              <a:t>helpful </a:t>
            </a:r>
            <a:r>
              <a:rPr lang="en-US" sz="1400" dirty="0" err="1"/>
              <a:t>twitteR</a:t>
            </a:r>
            <a:r>
              <a:rPr lang="en-US" sz="1400" dirty="0"/>
              <a:t> functions are: </a:t>
            </a:r>
            <a:r>
              <a:rPr lang="en-US" sz="1400" dirty="0" err="1"/>
              <a:t>searchTwitter</a:t>
            </a:r>
            <a:r>
              <a:rPr lang="en-US" sz="1400" dirty="0"/>
              <a:t>(), </a:t>
            </a:r>
            <a:r>
              <a:rPr lang="en-US" sz="1400" dirty="0" err="1"/>
              <a:t>twListToDF</a:t>
            </a:r>
            <a:r>
              <a:rPr lang="en-US" sz="1400" dirty="0"/>
              <a:t>(), </a:t>
            </a:r>
            <a:r>
              <a:rPr lang="en-US" sz="1400" dirty="0" err="1"/>
              <a:t>availableTrendLocations</a:t>
            </a:r>
            <a:r>
              <a:rPr lang="en-US" sz="1400" dirty="0"/>
              <a:t>()</a:t>
            </a:r>
          </a:p>
          <a:p>
            <a:pPr marL="0" indent="0">
              <a:buNone/>
            </a:pPr>
            <a:r>
              <a:rPr lang="en-US" sz="1400" dirty="0">
                <a:hlinkClick r:id="rId3"/>
              </a:rPr>
              <a:t>https://www.rdocumentation.org/packages/twitteR/versions/1.1.9/topics/searchTwitter</a:t>
            </a:r>
            <a:endParaRPr lang="en-US" sz="1400" dirty="0"/>
          </a:p>
          <a:p>
            <a:pPr marL="0" indent="0">
              <a:buNone/>
            </a:pPr>
            <a:r>
              <a:rPr lang="en-US" sz="1400" dirty="0"/>
              <a:t>b = </a:t>
            </a:r>
            <a:r>
              <a:rPr lang="en-US" sz="1400" dirty="0" err="1"/>
              <a:t>searchTwitter</a:t>
            </a:r>
            <a:r>
              <a:rPr lang="en-US" sz="1400" dirty="0"/>
              <a:t>('Cowboys', geocode='32.7767,-96.7970,10mi’) #Dallas Cowboys in with 10 miles of Dallas)</a:t>
            </a:r>
          </a:p>
          <a:p>
            <a:pPr marL="0" indent="0">
              <a:buNone/>
            </a:pPr>
            <a:r>
              <a:rPr lang="en-US" sz="1400" dirty="0"/>
              <a:t>Dallas is geocode='32.7767,-96.7970,10mi  You can find other geocodes with a simple Google look up.  </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320697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1 (2 hours)</a:t>
            </a:r>
          </a:p>
        </p:txBody>
      </p:sp>
      <p:pic>
        <p:nvPicPr>
          <p:cNvPr id="4" name="Picture 3">
            <a:extLst>
              <a:ext uri="{FF2B5EF4-FFF2-40B4-BE49-F238E27FC236}">
                <a16:creationId xmlns:a16="http://schemas.microsoft.com/office/drawing/2014/main" id="{2F042F30-A667-2D40-A614-A35AC203C192}"/>
              </a:ext>
            </a:extLst>
          </p:cNvPr>
          <p:cNvPicPr>
            <a:picLocks noChangeAspect="1"/>
          </p:cNvPicPr>
          <p:nvPr/>
        </p:nvPicPr>
        <p:blipFill>
          <a:blip r:embed="rId2"/>
          <a:stretch>
            <a:fillRect/>
          </a:stretch>
        </p:blipFill>
        <p:spPr>
          <a:xfrm>
            <a:off x="1474076" y="1889234"/>
            <a:ext cx="6195848" cy="4130565"/>
          </a:xfrm>
          <a:prstGeom prst="rect">
            <a:avLst/>
          </a:prstGeom>
        </p:spPr>
      </p:pic>
    </p:spTree>
    <p:extLst>
      <p:ext uri="{BB962C8B-B14F-4D97-AF65-F5344CB8AC3E}">
        <p14:creationId xmlns:p14="http://schemas.microsoft.com/office/powerpoint/2010/main" val="79643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pPr marL="0" indent="0">
              <a:buNone/>
            </a:pPr>
            <a:r>
              <a:rPr lang="en-US" sz="2000" dirty="0"/>
              <a:t>We previously used a dataset called </a:t>
            </a:r>
            <a:r>
              <a:rPr lang="en-US" sz="2000" dirty="0" err="1"/>
              <a:t>PlayerBBall.csv</a:t>
            </a:r>
            <a:r>
              <a:rPr lang="en-US" sz="2000" dirty="0"/>
              <a:t> which contained information about NBA basketball players.  To finish that assignment, you had to manipulate the height column.  Review the code you used to do that and see if you can’t make more efficient code using regular expressions and / or the string functions from this Unit. </a:t>
            </a:r>
          </a:p>
          <a:p>
            <a:r>
              <a:rPr lang="en-US" sz="2000" dirty="0"/>
              <a:t>Use regular expressions to use the height column to create a </a:t>
            </a:r>
            <a:r>
              <a:rPr lang="en-US" sz="2000" dirty="0" err="1"/>
              <a:t>TotalInches</a:t>
            </a:r>
            <a:r>
              <a:rPr lang="en-US" sz="2000" dirty="0"/>
              <a:t> column that has the total height in inches and is recorded as a numeric variable. </a:t>
            </a:r>
          </a:p>
          <a:p>
            <a:r>
              <a:rPr lang="en-US" sz="2000" dirty="0"/>
              <a:t>Use this variable to make a chart that contains histograms of heights for every position (color coded).  </a:t>
            </a:r>
          </a:p>
        </p:txBody>
      </p:sp>
    </p:spTree>
    <p:extLst>
      <p:ext uri="{BB962C8B-B14F-4D97-AF65-F5344CB8AC3E}">
        <p14:creationId xmlns:p14="http://schemas.microsoft.com/office/powerpoint/2010/main" val="42558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2 (2-3 hours)</a:t>
            </a:r>
          </a:p>
        </p:txBody>
      </p:sp>
      <p:pic>
        <p:nvPicPr>
          <p:cNvPr id="3" name="Picture 2">
            <a:extLst>
              <a:ext uri="{FF2B5EF4-FFF2-40B4-BE49-F238E27FC236}">
                <a16:creationId xmlns:a16="http://schemas.microsoft.com/office/drawing/2014/main" id="{EEC7A98E-5FB3-C04C-BBA0-A279248869CB}"/>
              </a:ext>
            </a:extLst>
          </p:cNvPr>
          <p:cNvPicPr>
            <a:picLocks noChangeAspect="1"/>
          </p:cNvPicPr>
          <p:nvPr/>
        </p:nvPicPr>
        <p:blipFill>
          <a:blip r:embed="rId2"/>
          <a:stretch>
            <a:fillRect/>
          </a:stretch>
        </p:blipFill>
        <p:spPr>
          <a:xfrm>
            <a:off x="860433" y="1970689"/>
            <a:ext cx="7423134" cy="3878909"/>
          </a:xfrm>
          <a:prstGeom prst="rect">
            <a:avLst/>
          </a:prstGeom>
        </p:spPr>
      </p:pic>
    </p:spTree>
    <p:extLst>
      <p:ext uri="{BB962C8B-B14F-4D97-AF65-F5344CB8AC3E}">
        <p14:creationId xmlns:p14="http://schemas.microsoft.com/office/powerpoint/2010/main" val="234383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2000" dirty="0"/>
              <a:t>We previously used a dataset called FIFA </a:t>
            </a:r>
            <a:r>
              <a:rPr lang="en-US" sz="2000" dirty="0" err="1"/>
              <a:t>Players.csv</a:t>
            </a:r>
            <a:r>
              <a:rPr lang="en-US" sz="2000" dirty="0"/>
              <a:t> which contained information about Soccer players.  </a:t>
            </a:r>
          </a:p>
          <a:p>
            <a:pPr marL="0" indent="0">
              <a:buNone/>
            </a:pPr>
            <a:endParaRPr lang="en-US" sz="2000" dirty="0"/>
          </a:p>
          <a:p>
            <a:pPr marL="457200" indent="-457200">
              <a:buAutoNum type="alphaLcPeriod"/>
            </a:pPr>
            <a:r>
              <a:rPr lang="en-US" sz="2000" dirty="0"/>
              <a:t>Use the string functions and regular expressions to assess a relationship between height and weight among soccer players.  To do this you will need to manipulate the height and weight columns into columns that have numeric values of the height and weight.  Tell your story using 2 – 4 PPT Slides. </a:t>
            </a:r>
          </a:p>
          <a:p>
            <a:pPr marL="457200" indent="-457200">
              <a:buAutoNum type="alphaLcPeriod"/>
            </a:pPr>
            <a:endParaRPr lang="en-US" sz="2000" dirty="0"/>
          </a:p>
          <a:p>
            <a:pPr marL="457200" indent="-457200">
              <a:buAutoNum type="alphaLcPeriod"/>
            </a:pPr>
            <a:r>
              <a:rPr lang="en-US" sz="2000" dirty="0"/>
              <a:t>Next, assess this relationship between just the LB and LM positions.  (1 slide should do it.)</a:t>
            </a:r>
          </a:p>
        </p:txBody>
      </p:sp>
    </p:spTree>
    <p:extLst>
      <p:ext uri="{BB962C8B-B14F-4D97-AF65-F5344CB8AC3E}">
        <p14:creationId xmlns:p14="http://schemas.microsoft.com/office/powerpoint/2010/main" val="111980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3 (2 – 4 hours)</a:t>
            </a:r>
          </a:p>
        </p:txBody>
      </p:sp>
      <p:pic>
        <p:nvPicPr>
          <p:cNvPr id="4" name="Picture 3">
            <a:extLst>
              <a:ext uri="{FF2B5EF4-FFF2-40B4-BE49-F238E27FC236}">
                <a16:creationId xmlns:a16="http://schemas.microsoft.com/office/drawing/2014/main" id="{F89B07A5-395D-8145-8360-BA6AF6CCA046}"/>
              </a:ext>
            </a:extLst>
          </p:cNvPr>
          <p:cNvPicPr>
            <a:picLocks noChangeAspect="1"/>
          </p:cNvPicPr>
          <p:nvPr/>
        </p:nvPicPr>
        <p:blipFill rotWithShape="1">
          <a:blip r:embed="rId2"/>
          <a:srcRect b="8976"/>
          <a:stretch/>
        </p:blipFill>
        <p:spPr>
          <a:xfrm>
            <a:off x="2781869" y="2049517"/>
            <a:ext cx="3580261" cy="3530189"/>
          </a:xfrm>
          <a:prstGeom prst="rect">
            <a:avLst/>
          </a:prstGeom>
        </p:spPr>
      </p:pic>
    </p:spTree>
    <p:extLst>
      <p:ext uri="{BB962C8B-B14F-4D97-AF65-F5344CB8AC3E}">
        <p14:creationId xmlns:p14="http://schemas.microsoft.com/office/powerpoint/2010/main" val="420324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8198-76F3-BE4A-94F0-133BBC8471FB}"/>
              </a:ext>
            </a:extLst>
          </p:cNvPr>
          <p:cNvSpPr>
            <a:spLocks noGrp="1"/>
          </p:cNvSpPr>
          <p:nvPr>
            <p:ph type="title"/>
          </p:nvPr>
        </p:nvSpPr>
        <p:spPr/>
        <p:txBody>
          <a:bodyPr/>
          <a:lstStyle/>
          <a:p>
            <a:r>
              <a:rPr lang="en-US" dirty="0"/>
              <a:t>BABY NAMES</a:t>
            </a:r>
          </a:p>
        </p:txBody>
      </p:sp>
      <p:sp>
        <p:nvSpPr>
          <p:cNvPr id="4" name="Rectangle 3">
            <a:extLst>
              <a:ext uri="{FF2B5EF4-FFF2-40B4-BE49-F238E27FC236}">
                <a16:creationId xmlns:a16="http://schemas.microsoft.com/office/drawing/2014/main" id="{6604B7DA-EA68-0449-A7C4-989EE9269E65}"/>
              </a:ext>
            </a:extLst>
          </p:cNvPr>
          <p:cNvSpPr/>
          <p:nvPr/>
        </p:nvSpPr>
        <p:spPr>
          <a:xfrm>
            <a:off x="457200" y="1779326"/>
            <a:ext cx="8229600" cy="923330"/>
          </a:xfrm>
          <a:prstGeom prst="rect">
            <a:avLst/>
          </a:prstGeom>
        </p:spPr>
        <p:txBody>
          <a:bodyPr wrap="square">
            <a:spAutoFit/>
          </a:bodyPr>
          <a:lstStyle/>
          <a:p>
            <a:pPr>
              <a:spcBef>
                <a:spcPts val="955"/>
              </a:spcBef>
              <a:tabLst>
                <a:tab pos="435610" algn="l"/>
              </a:tabLst>
            </a:pPr>
            <a:r>
              <a:rPr lang="en-US" b="1" dirty="0">
                <a:latin typeface="Times New Roman" panose="02020603050405020304" pitchFamily="18" charset="0"/>
                <a:ea typeface="Garamond" panose="02020404030301010803" pitchFamily="18" charset="0"/>
                <a:cs typeface="Garamond" panose="02020404030301010803" pitchFamily="18" charset="0"/>
              </a:rPr>
              <a:t>Backstory: </a:t>
            </a:r>
            <a:r>
              <a:rPr lang="en-US" dirty="0">
                <a:latin typeface="Times New Roman" panose="02020603050405020304" pitchFamily="18" charset="0"/>
                <a:ea typeface="Garamond" panose="02020404030301010803" pitchFamily="18" charset="0"/>
                <a:cs typeface="Garamond" panose="02020404030301010803" pitchFamily="18" charset="0"/>
              </a:rPr>
              <a:t>Your client is expecting a baby soon.  However, he is not sure what to name the child.  Being out of the loop, he hires you to help him figure out popular names.  He provides for you raw data in order to help you make a decision.</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61E07B0C-845C-8843-BDA7-03809395DFBD}"/>
              </a:ext>
            </a:extLst>
          </p:cNvPr>
          <p:cNvPicPr>
            <a:picLocks noChangeAspect="1"/>
          </p:cNvPicPr>
          <p:nvPr/>
        </p:nvPicPr>
        <p:blipFill>
          <a:blip r:embed="rId2"/>
          <a:stretch>
            <a:fillRect/>
          </a:stretch>
        </p:blipFill>
        <p:spPr>
          <a:xfrm>
            <a:off x="1923392" y="2961290"/>
            <a:ext cx="5297214" cy="3531476"/>
          </a:xfrm>
          <a:prstGeom prst="rect">
            <a:avLst/>
          </a:prstGeom>
        </p:spPr>
      </p:pic>
    </p:spTree>
    <p:extLst>
      <p:ext uri="{BB962C8B-B14F-4D97-AF65-F5344CB8AC3E}">
        <p14:creationId xmlns:p14="http://schemas.microsoft.com/office/powerpoint/2010/main" val="2224550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lstStyle/>
          <a:p>
            <a:pPr lvl="0" algn="r">
              <a:spcBef>
                <a:spcPts val="955"/>
              </a:spcBef>
              <a:buSzPts val="1200"/>
              <a:buFont typeface="Palatino Linotype" panose="02040502050505030304" pitchFamily="18" charset="0"/>
              <a:buAutoNum type="arabicPeriod"/>
              <a:tabLst>
                <a:tab pos="435610" algn="l"/>
              </a:tabLst>
            </a:pP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Data Munging (30 points): </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Utilize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yob2016.txt</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a series of </a:t>
            </a:r>
            <a:r>
              <a:rPr lang="en-US" sz="1400" u="sng" dirty="0">
                <a:latin typeface="Times New Roman" panose="02020603050405020304" pitchFamily="18" charset="0"/>
                <a:ea typeface="Palatino Linotype" panose="02040502050505030304" pitchFamily="18" charset="0"/>
                <a:cs typeface="Palatino Linotype" panose="02040502050505030304" pitchFamily="18" charset="0"/>
              </a:rPr>
              <a:t>popular children’s names</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born in the year 2016 in the United States.  It consists of three columns with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first name</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gender</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and the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amount of children</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given that name.  However, the data is raw and will need cleaning to make it tidy and usable.</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Upon finding the misspelled name, please remove this particular observation, as the client says it’s redundant.  Save the remaining dataset as an object: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y2016 </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sz="3600" dirty="0"/>
          </a:p>
        </p:txBody>
      </p:sp>
    </p:spTree>
    <p:extLst>
      <p:ext uri="{BB962C8B-B14F-4D97-AF65-F5344CB8AC3E}">
        <p14:creationId xmlns:p14="http://schemas.microsoft.com/office/powerpoint/2010/main" val="127650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28600" y="122237"/>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2067233"/>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1941200338"/>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1912</TotalTime>
  <Words>1158</Words>
  <Application>Microsoft Macintosh PowerPoint</Application>
  <PresentationFormat>On-screen Show (4:3)</PresentationFormat>
  <Paragraphs>56</Paragraphs>
  <Slides>15</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Cambria Math</vt:lpstr>
      <vt:lpstr>Garamond</vt:lpstr>
      <vt:lpstr>Palatino Linotype</vt:lpstr>
      <vt:lpstr>Times New Roman</vt:lpstr>
      <vt:lpstr>1_Body Slides</vt:lpstr>
      <vt:lpstr>For Live Session</vt:lpstr>
      <vt:lpstr>Part 1 (2 hours)</vt:lpstr>
      <vt:lpstr>BBALL STUDY</vt:lpstr>
      <vt:lpstr>Part 2 (2-3 hours)</vt:lpstr>
      <vt:lpstr>FIFA STUDY</vt:lpstr>
      <vt:lpstr>Part 3 (2 – 4 hours)</vt:lpstr>
      <vt:lpstr>BABY NAMES</vt:lpstr>
      <vt:lpstr>Baby Names: Question 1</vt:lpstr>
      <vt:lpstr>Baby Names: Question 2</vt:lpstr>
      <vt:lpstr>Baby Names: Question 3</vt:lpstr>
      <vt:lpstr>Baby Names: Question 4</vt:lpstr>
      <vt:lpstr>Part 4 (≤1 hour)</vt:lpstr>
      <vt:lpstr>PowerPoint Presentation</vt:lpstr>
      <vt:lpstr>NOT ASSIGNED … ALTERNATIVE QUESTIONS</vt:lpstr>
      <vt:lpstr>For Live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11</cp:revision>
  <dcterms:created xsi:type="dcterms:W3CDTF">2019-09-10T04:59:12Z</dcterms:created>
  <dcterms:modified xsi:type="dcterms:W3CDTF">2020-01-02T19:41:10Z</dcterms:modified>
</cp:coreProperties>
</file>